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3" r:id="rId3"/>
    <p:sldId id="294" r:id="rId4"/>
    <p:sldId id="264" r:id="rId5"/>
    <p:sldId id="260" r:id="rId6"/>
    <p:sldId id="265" r:id="rId7"/>
    <p:sldId id="262" r:id="rId8"/>
    <p:sldId id="267" r:id="rId9"/>
    <p:sldId id="268" r:id="rId10"/>
    <p:sldId id="270" r:id="rId11"/>
    <p:sldId id="271" r:id="rId12"/>
    <p:sldId id="272" r:id="rId13"/>
    <p:sldId id="273" r:id="rId14"/>
    <p:sldId id="266" r:id="rId15"/>
    <p:sldId id="274" r:id="rId16"/>
    <p:sldId id="275" r:id="rId17"/>
    <p:sldId id="276" r:id="rId18"/>
    <p:sldId id="277" r:id="rId19"/>
    <p:sldId id="278" r:id="rId20"/>
    <p:sldId id="280" r:id="rId21"/>
    <p:sldId id="282" r:id="rId22"/>
    <p:sldId id="279" r:id="rId23"/>
    <p:sldId id="295" r:id="rId24"/>
    <p:sldId id="298" r:id="rId25"/>
    <p:sldId id="296" r:id="rId26"/>
    <p:sldId id="297" r:id="rId27"/>
    <p:sldId id="292" r:id="rId28"/>
    <p:sldId id="284" r:id="rId29"/>
    <p:sldId id="299" r:id="rId30"/>
    <p:sldId id="300" r:id="rId31"/>
    <p:sldId id="304" r:id="rId32"/>
    <p:sldId id="302" r:id="rId33"/>
    <p:sldId id="303" r:id="rId34"/>
    <p:sldId id="301" r:id="rId35"/>
    <p:sldId id="306" r:id="rId36"/>
    <p:sldId id="305" r:id="rId37"/>
    <p:sldId id="285" r:id="rId38"/>
    <p:sldId id="291" r:id="rId39"/>
    <p:sldId id="289" r:id="rId40"/>
    <p:sldId id="286" r:id="rId41"/>
    <p:sldId id="288" r:id="rId42"/>
    <p:sldId id="257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D34ECB2-5541-40C1-AA5A-6BA13D13AF21}">
          <p14:sldIdLst>
            <p14:sldId id="256"/>
            <p14:sldId id="293"/>
            <p14:sldId id="294"/>
            <p14:sldId id="264"/>
            <p14:sldId id="260"/>
            <p14:sldId id="265"/>
            <p14:sldId id="262"/>
            <p14:sldId id="267"/>
            <p14:sldId id="268"/>
          </p14:sldIdLst>
        </p14:section>
        <p14:section name="Size" id="{E27B8177-8BE2-4506-A7A6-4537C63C1252}">
          <p14:sldIdLst>
            <p14:sldId id="270"/>
            <p14:sldId id="271"/>
            <p14:sldId id="272"/>
            <p14:sldId id="273"/>
            <p14:sldId id="266"/>
            <p14:sldId id="274"/>
            <p14:sldId id="275"/>
          </p14:sldIdLst>
        </p14:section>
        <p14:section name="Growth Stage" id="{F01784EF-4319-43D8-9CD6-0E5CEED62ECE}">
          <p14:sldIdLst>
            <p14:sldId id="276"/>
            <p14:sldId id="277"/>
            <p14:sldId id="278"/>
            <p14:sldId id="280"/>
            <p14:sldId id="282"/>
            <p14:sldId id="279"/>
            <p14:sldId id="295"/>
            <p14:sldId id="298"/>
            <p14:sldId id="296"/>
            <p14:sldId id="297"/>
            <p14:sldId id="292"/>
            <p14:sldId id="284"/>
            <p14:sldId id="299"/>
            <p14:sldId id="300"/>
            <p14:sldId id="304"/>
            <p14:sldId id="302"/>
            <p14:sldId id="303"/>
            <p14:sldId id="301"/>
            <p14:sldId id="306"/>
            <p14:sldId id="305"/>
            <p14:sldId id="285"/>
            <p14:sldId id="291"/>
            <p14:sldId id="289"/>
            <p14:sldId id="286"/>
            <p14:sldId id="288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60"/>
  </p:normalViewPr>
  <p:slideViewPr>
    <p:cSldViewPr snapToGrid="0">
      <p:cViewPr>
        <p:scale>
          <a:sx n="100" d="100"/>
          <a:sy n="100" d="100"/>
        </p:scale>
        <p:origin x="97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124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6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25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47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764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0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01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169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456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658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01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3B2331C-56ED-4A1B-A5B4-5037C41A6690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F274AE7-7F77-4E0A-A694-AD46A33BF64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4795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1235B-5FF8-44C4-8136-EE1A784D91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r>
              <a:rPr lang="en-US" dirty="0"/>
              <a:t>Weed Count Overview</a:t>
            </a:r>
            <a:br>
              <a:rPr lang="en-US" dirty="0"/>
            </a:br>
            <a:r>
              <a:rPr lang="en-US" dirty="0"/>
              <a:t>ACRES – Summer 2022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DDA5713-9729-4CC6-B96F-03F3F8AC7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4400550"/>
            <a:ext cx="10058400" cy="1971674"/>
          </a:xfrm>
        </p:spPr>
        <p:txBody>
          <a:bodyPr>
            <a:normAutofit/>
          </a:bodyPr>
          <a:lstStyle/>
          <a:p>
            <a:r>
              <a:rPr lang="en-US" sz="3600" dirty="0"/>
              <a:t>VARUN AGGARWAL</a:t>
            </a:r>
          </a:p>
          <a:p>
            <a:endParaRPr lang="en-US" sz="1050" dirty="0"/>
          </a:p>
          <a:p>
            <a:r>
              <a:rPr lang="en-US" b="1" dirty="0"/>
              <a:t>Project Supervision: </a:t>
            </a:r>
          </a:p>
          <a:p>
            <a:r>
              <a:rPr lang="en-US" dirty="0"/>
              <a:t>Dr. Dharmendra Saraswat | Dr. Bryan </a:t>
            </a:r>
            <a:r>
              <a:rPr lang="en-US" dirty="0" err="1"/>
              <a:t>YouNG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432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29DA-DB8C-4F20-AC4E-9EDD642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CORN – DAY0 - SIZE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B5C5-1394-49E1-A0FC-BA9406745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11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D6B92A-720C-43DE-B1AF-4C1414F0A7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16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39EFFB-D400-437F-8C6A-B0FB64477C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685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29DA-DB8C-4F20-AC4E-9EDD642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SOY – DAY0 - SIZE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B5C5-1394-49E1-A0FC-BA9406745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590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A3C5D4-F581-477A-AFF7-ADE7319BE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462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6FA603-F9BB-46E2-83D1-2AE5DF215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875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4B68F2-E4CE-4C53-98F7-E21FE9DE6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120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29DA-DB8C-4F20-AC4E-9EDD642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CORN – DAY0 – GROWTH STAGE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B5C5-1394-49E1-A0FC-BA9406745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934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E1A46A-B3B1-4579-BF4E-A24015E63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510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A6231A1-042B-4288-8483-A3C112487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04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A53E79-09B3-4A48-A235-4E4ECD7F5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74D1EF8D-3B19-4EC8-BE1B-737C1EF4F88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91982007"/>
              </p:ext>
            </p:extLst>
          </p:nvPr>
        </p:nvGraphicFramePr>
        <p:xfrm>
          <a:off x="1173480" y="1847851"/>
          <a:ext cx="5040630" cy="44640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9698">
                  <a:extLst>
                    <a:ext uri="{9D8B030D-6E8A-4147-A177-3AD203B41FA5}">
                      <a16:colId xmlns:a16="http://schemas.microsoft.com/office/drawing/2014/main" val="1806247122"/>
                    </a:ext>
                  </a:extLst>
                </a:gridCol>
                <a:gridCol w="896877">
                  <a:extLst>
                    <a:ext uri="{9D8B030D-6E8A-4147-A177-3AD203B41FA5}">
                      <a16:colId xmlns:a16="http://schemas.microsoft.com/office/drawing/2014/main" val="1990781097"/>
                    </a:ext>
                  </a:extLst>
                </a:gridCol>
                <a:gridCol w="924055">
                  <a:extLst>
                    <a:ext uri="{9D8B030D-6E8A-4147-A177-3AD203B41FA5}">
                      <a16:colId xmlns:a16="http://schemas.microsoft.com/office/drawing/2014/main" val="2727100889"/>
                    </a:ext>
                  </a:extLst>
                </a:gridCol>
              </a:tblGrid>
              <a:tr h="400763">
                <a:tc>
                  <a:txBody>
                    <a:bodyPr/>
                    <a:lstStyle/>
                    <a:p>
                      <a:r>
                        <a:rPr lang="en-US" dirty="0"/>
                        <a:t>Weed Species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684254"/>
                  </a:ext>
                </a:extLst>
              </a:tr>
              <a:tr h="406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IPOSS = Morning Glory spp.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98723"/>
                  </a:ext>
                </a:extLst>
              </a:tr>
              <a:tr h="406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CHEAL = Common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Lambsquarters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414779"/>
                  </a:ext>
                </a:extLst>
              </a:tr>
              <a:tr h="406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SIDSP = Prickly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Sida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323250"/>
                  </a:ext>
                </a:extLst>
              </a:tr>
              <a:tr h="406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ABUTH = Velvetleaf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485716"/>
                  </a:ext>
                </a:extLst>
              </a:tr>
              <a:tr h="406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SETFA = Gaint Foxtail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645548"/>
                  </a:ext>
                </a:extLst>
              </a:tr>
              <a:tr h="406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ERICA = Horseweed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376414"/>
                  </a:ext>
                </a:extLst>
              </a:tr>
              <a:tr h="406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RANAB =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Smallflower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buttercup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0518568"/>
                  </a:ext>
                </a:extLst>
              </a:tr>
              <a:tr h="406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SICAN =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Burcucumber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895966"/>
                  </a:ext>
                </a:extLst>
              </a:tr>
              <a:tr h="406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CYPES = Yellow nutsedge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199090"/>
                  </a:ext>
                </a:extLst>
              </a:tr>
              <a:tr h="406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POROL = Common purslane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1300296"/>
                  </a:ext>
                </a:extLst>
              </a:tr>
            </a:tbl>
          </a:graphicData>
        </a:graphic>
      </p:graphicFrame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CAE6F3-0C14-408B-BA95-A863A1D23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15125" y="3312317"/>
            <a:ext cx="4714875" cy="129778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UAS flights at 3 – 4.5 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Corn in V2/3 and V5/6 Growth Stage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Soy in VC and V2 growth stage</a:t>
            </a:r>
          </a:p>
        </p:txBody>
      </p:sp>
    </p:spTree>
    <p:extLst>
      <p:ext uri="{BB962C8B-B14F-4D97-AF65-F5344CB8AC3E}">
        <p14:creationId xmlns:p14="http://schemas.microsoft.com/office/powerpoint/2010/main" val="42493000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29DA-DB8C-4F20-AC4E-9EDD642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SOY – DAY0 – GROWTH STAGE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B5C5-1394-49E1-A0FC-BA9406745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1976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3E20B4-B202-42D8-B3C0-ECB628093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9840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64BD01-B823-455B-B10F-AD9990CCE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838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A8B87-E9D2-4661-A04C-E1A7207D2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627C38-F009-4732-8715-142EFDED4D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5206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A5D59FB-DF6F-462C-8035-4FA66B85A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In-row weed detection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CD62B9-2838-46EC-B37F-48FFE77AB8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" y="2371725"/>
            <a:ext cx="3714750" cy="37147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1830C9-0464-4D42-AA58-1F2F53C565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352" y="2371725"/>
            <a:ext cx="3714750" cy="37147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FD6D42-1A7A-4B35-82D4-96D90A1B73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554" y="2371725"/>
            <a:ext cx="371475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622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647ED1-97BA-439B-AC61-4C3AE794F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in varying weed size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3368C7-2537-4B7E-A4EB-AF7DEFE36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21" y="1966913"/>
            <a:ext cx="4724402" cy="47244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DD6ADB-30C0-4423-8EE0-534CA26C88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377" y="1966913"/>
            <a:ext cx="4724402" cy="472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251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B5C602-92DA-4E43-AEFD-7312131BCE92}"/>
              </a:ext>
            </a:extLst>
          </p:cNvPr>
          <p:cNvSpPr txBox="1"/>
          <p:nvPr/>
        </p:nvSpPr>
        <p:spPr>
          <a:xfrm>
            <a:off x="7045670" y="6334780"/>
            <a:ext cx="3434659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dirty="0">
                <a:ln/>
                <a:solidFill>
                  <a:schemeClr val="accent4"/>
                </a:solidFill>
              </a:rPr>
              <a:t>17 Weed instances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CBA7F75D-F58D-4034-95A7-6A58356DE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Density Areas in Soy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A3B67FC-D161-4E3D-9006-8F59266AB24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956" y="1846263"/>
            <a:ext cx="4022725" cy="4022725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2736039-5D79-4C4D-81FB-4401212EA9F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438" y="1846263"/>
            <a:ext cx="4022725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712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B5C602-92DA-4E43-AEFD-7312131BCE92}"/>
              </a:ext>
            </a:extLst>
          </p:cNvPr>
          <p:cNvSpPr txBox="1"/>
          <p:nvPr/>
        </p:nvSpPr>
        <p:spPr>
          <a:xfrm>
            <a:off x="7045670" y="6334780"/>
            <a:ext cx="3434659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dirty="0">
                <a:ln/>
                <a:solidFill>
                  <a:schemeClr val="accent4"/>
                </a:solidFill>
              </a:rPr>
              <a:t>204 Weed instances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CBA7F75D-F58D-4034-95A7-6A58356DE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Density Areas in Corn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7EA5367-229B-4194-896C-49067561264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956" y="1846263"/>
            <a:ext cx="4022725" cy="4022725"/>
          </a:xfrm>
          <a:prstGeom prst="rect">
            <a:avLst/>
          </a:prstGeo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22BDEBE4-1723-4ECE-88E6-2756754ABD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438" y="1846263"/>
            <a:ext cx="4022725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642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29DA-DB8C-4F20-AC4E-9EDD642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False Positives and Negatives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B5C5-1394-49E1-A0FC-BA9406745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1255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7119DD0-E1E0-451C-A9D3-3BCB2AD507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485776"/>
            <a:ext cx="5886450" cy="58864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5B2967-C1FE-4EED-97D2-19DA675116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485775"/>
            <a:ext cx="5886449" cy="588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478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753A273-57FD-444F-A408-956F5C882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784480-E7CF-4B1C-BC8A-FCBE2FFAC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Develop a Model to detect weeds in corn and soybean field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Count number of weeds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Verify against Manual Count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Localize the weeds in the field to identify high weed density areas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99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731FC1-498F-47FB-9415-D264DC132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25" y="365125"/>
            <a:ext cx="5870575" cy="5870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8CCCED-31F5-4C7B-9BA0-1C03A270B9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399" y="365124"/>
            <a:ext cx="5870575" cy="587057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8973408-9C65-413D-960F-404D552F7AB3}"/>
              </a:ext>
            </a:extLst>
          </p:cNvPr>
          <p:cNvSpPr/>
          <p:nvPr/>
        </p:nvSpPr>
        <p:spPr>
          <a:xfrm>
            <a:off x="3160712" y="1447800"/>
            <a:ext cx="392113" cy="314325"/>
          </a:xfrm>
          <a:prstGeom prst="rect">
            <a:avLst/>
          </a:prstGeom>
          <a:noFill/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8E1AE9-C0B5-4CE3-AF01-64845E658AF3}"/>
              </a:ext>
            </a:extLst>
          </p:cNvPr>
          <p:cNvSpPr/>
          <p:nvPr/>
        </p:nvSpPr>
        <p:spPr>
          <a:xfrm>
            <a:off x="1436687" y="5114925"/>
            <a:ext cx="296863" cy="314325"/>
          </a:xfrm>
          <a:prstGeom prst="rect">
            <a:avLst/>
          </a:prstGeom>
          <a:noFill/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FD819D-EBBA-42E3-B1DB-B2AA0843556E}"/>
              </a:ext>
            </a:extLst>
          </p:cNvPr>
          <p:cNvSpPr/>
          <p:nvPr/>
        </p:nvSpPr>
        <p:spPr>
          <a:xfrm>
            <a:off x="9056687" y="2390775"/>
            <a:ext cx="639763" cy="590550"/>
          </a:xfrm>
          <a:prstGeom prst="rect">
            <a:avLst/>
          </a:prstGeom>
          <a:noFill/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915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558136-071B-4DCF-9C7A-4CAC90546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2" y="176212"/>
            <a:ext cx="6086475" cy="608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5584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29DA-DB8C-4F20-AC4E-9EDD642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B5C5-1394-49E1-A0FC-BA9406745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09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761B36-8AC9-4577-B3B1-8978055EB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Data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8076F20-8AC9-4A9E-817B-56A6B89BF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Ensure unbiased training data </a:t>
            </a:r>
          </a:p>
          <a:p>
            <a:pPr lvl="1"/>
            <a:r>
              <a:rPr lang="en-US" dirty="0"/>
              <a:t>Growth Stage Bias</a:t>
            </a:r>
          </a:p>
          <a:p>
            <a:pPr lvl="1"/>
            <a:r>
              <a:rPr lang="en-US" dirty="0"/>
              <a:t>Weed Size Bias</a:t>
            </a:r>
          </a:p>
          <a:p>
            <a:pPr lvl="1"/>
            <a:r>
              <a:rPr lang="en-US" dirty="0"/>
              <a:t>Weed Species Bias</a:t>
            </a:r>
          </a:p>
          <a:p>
            <a:endParaRPr lang="en-US" dirty="0"/>
          </a:p>
          <a:p>
            <a:r>
              <a:rPr lang="en-US" dirty="0"/>
              <a:t>Setting right training parameters</a:t>
            </a:r>
          </a:p>
          <a:p>
            <a:endParaRPr lang="en-US" dirty="0"/>
          </a:p>
          <a:p>
            <a:r>
              <a:rPr lang="en-US" dirty="0"/>
              <a:t>Validating weed labeling</a:t>
            </a:r>
          </a:p>
        </p:txBody>
      </p:sp>
    </p:spTree>
    <p:extLst>
      <p:ext uri="{BB962C8B-B14F-4D97-AF65-F5344CB8AC3E}">
        <p14:creationId xmlns:p14="http://schemas.microsoft.com/office/powerpoint/2010/main" val="9683294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541AF00-9D11-44BC-8153-DA0B35521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952" y="1285284"/>
            <a:ext cx="4629150" cy="46291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B6BBA1D-1F10-43D9-B2A1-4AADB28051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1285284"/>
            <a:ext cx="462915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1266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478B95-72EA-496C-9E2E-F15AE124D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Observations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49986-6A4C-4493-BB9D-D766EBB9CD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3267074"/>
            <a:ext cx="4937760" cy="26020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Soy Plot 105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000" dirty="0"/>
              <a:t>Manual Count = 89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000" dirty="0"/>
              <a:t>Aerial Count = 291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000" dirty="0"/>
              <a:t>Detection Count = 301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68C91A-AE81-48C5-A448-D26B4CCE0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7920" y="3267075"/>
            <a:ext cx="4937760" cy="2602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Corn Plot 105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000" dirty="0"/>
              <a:t>Manual Count = 1359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000" dirty="0"/>
              <a:t>Aerial Count = 1911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000" dirty="0"/>
              <a:t>Detection Count = 2349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F4700A-4FE9-4747-9FAD-123C6EF5BEDF}"/>
              </a:ext>
            </a:extLst>
          </p:cNvPr>
          <p:cNvSpPr/>
          <p:nvPr/>
        </p:nvSpPr>
        <p:spPr>
          <a:xfrm>
            <a:off x="1201102" y="1953310"/>
            <a:ext cx="98507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 In high weed density area, aerial count could be more reliable than manual count</a:t>
            </a:r>
          </a:p>
        </p:txBody>
      </p:sp>
    </p:spTree>
    <p:extLst>
      <p:ext uri="{BB962C8B-B14F-4D97-AF65-F5344CB8AC3E}">
        <p14:creationId xmlns:p14="http://schemas.microsoft.com/office/powerpoint/2010/main" val="16014767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29DA-DB8C-4F20-AC4E-9EDD642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B5C5-1394-49E1-A0FC-BA9406745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Varun Aggarwal</a:t>
            </a:r>
          </a:p>
          <a:p>
            <a:r>
              <a:rPr lang="en-US" dirty="0"/>
              <a:t>aggarw82@purdue.edu</a:t>
            </a:r>
          </a:p>
        </p:txBody>
      </p:sp>
    </p:spTree>
    <p:extLst>
      <p:ext uri="{BB962C8B-B14F-4D97-AF65-F5344CB8AC3E}">
        <p14:creationId xmlns:p14="http://schemas.microsoft.com/office/powerpoint/2010/main" val="2118017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36BE14B-10CF-44A2-9CA2-680EEDAC7E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536145"/>
              </p:ext>
            </p:extLst>
          </p:nvPr>
        </p:nvGraphicFramePr>
        <p:xfrm>
          <a:off x="1045827" y="664830"/>
          <a:ext cx="10100346" cy="552834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1327649">
                  <a:extLst>
                    <a:ext uri="{9D8B030D-6E8A-4147-A177-3AD203B41FA5}">
                      <a16:colId xmlns:a16="http://schemas.microsoft.com/office/drawing/2014/main" val="1097508840"/>
                    </a:ext>
                  </a:extLst>
                </a:gridCol>
                <a:gridCol w="1102970">
                  <a:extLst>
                    <a:ext uri="{9D8B030D-6E8A-4147-A177-3AD203B41FA5}">
                      <a16:colId xmlns:a16="http://schemas.microsoft.com/office/drawing/2014/main" val="2238938486"/>
                    </a:ext>
                  </a:extLst>
                </a:gridCol>
                <a:gridCol w="1123396">
                  <a:extLst>
                    <a:ext uri="{9D8B030D-6E8A-4147-A177-3AD203B41FA5}">
                      <a16:colId xmlns:a16="http://schemas.microsoft.com/office/drawing/2014/main" val="2874289891"/>
                    </a:ext>
                  </a:extLst>
                </a:gridCol>
                <a:gridCol w="490209">
                  <a:extLst>
                    <a:ext uri="{9D8B030D-6E8A-4147-A177-3AD203B41FA5}">
                      <a16:colId xmlns:a16="http://schemas.microsoft.com/office/drawing/2014/main" val="148920784"/>
                    </a:ext>
                  </a:extLst>
                </a:gridCol>
                <a:gridCol w="1455308">
                  <a:extLst>
                    <a:ext uri="{9D8B030D-6E8A-4147-A177-3AD203B41FA5}">
                      <a16:colId xmlns:a16="http://schemas.microsoft.com/office/drawing/2014/main" val="1638038525"/>
                    </a:ext>
                  </a:extLst>
                </a:gridCol>
                <a:gridCol w="2716574">
                  <a:extLst>
                    <a:ext uri="{9D8B030D-6E8A-4147-A177-3AD203B41FA5}">
                      <a16:colId xmlns:a16="http://schemas.microsoft.com/office/drawing/2014/main" val="1818697698"/>
                    </a:ext>
                  </a:extLst>
                </a:gridCol>
                <a:gridCol w="1884240">
                  <a:extLst>
                    <a:ext uri="{9D8B030D-6E8A-4147-A177-3AD203B41FA5}">
                      <a16:colId xmlns:a16="http://schemas.microsoft.com/office/drawing/2014/main" val="2352971091"/>
                    </a:ext>
                  </a:extLst>
                </a:gridCol>
              </a:tblGrid>
              <a:tr h="36855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u="none" strike="noStrike">
                          <a:effectLst/>
                        </a:rPr>
                        <a:t>Plot Number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u="none" strike="noStrike">
                          <a:effectLst/>
                        </a:rPr>
                        <a:t>Treatment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u="none" strike="noStrike">
                          <a:effectLst/>
                        </a:rPr>
                        <a:t>Corn Stage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u="none" strike="noStrike">
                          <a:effectLst/>
                        </a:rPr>
                        <a:t>Size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u="none" strike="noStrike">
                          <a:effectLst/>
                        </a:rPr>
                        <a:t>Manual Count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u="none" strike="noStrike">
                          <a:effectLst/>
                        </a:rPr>
                        <a:t>Number of Training Images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u="none" strike="noStrike">
                          <a:effectLst/>
                        </a:rPr>
                        <a:t>Number of Weeds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7442916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101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V2/3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176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87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118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90408646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102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V5/6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95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54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91800535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103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V2/3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627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72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96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38018512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104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V2/3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444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76645760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V2/3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1359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202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1911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41947220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106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V2/3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838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39787817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107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V2/3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642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34797243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204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V5/6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383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638251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V5/6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431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00146974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206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V5/6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341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3697714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208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V2/3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52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65303025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209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V5/6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88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83309845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V2/3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419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75854554"/>
                  </a:ext>
                </a:extLst>
              </a:tr>
              <a:tr h="3685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V2/3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314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59964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49100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0D1551-F2DF-4F55-98FA-4C25DF9705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46620"/>
            <a:ext cx="5194183" cy="51941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9F3593-E759-4DEB-B3C6-ED6F5E96BA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746620"/>
            <a:ext cx="5194183" cy="519418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34001D33-63FC-4B54-95E5-B4938FF23051}"/>
              </a:ext>
            </a:extLst>
          </p:cNvPr>
          <p:cNvGrpSpPr/>
          <p:nvPr/>
        </p:nvGrpSpPr>
        <p:grpSpPr>
          <a:xfrm>
            <a:off x="2595900" y="5940802"/>
            <a:ext cx="7019078" cy="584775"/>
            <a:chOff x="2595900" y="5940802"/>
            <a:chExt cx="7019078" cy="58477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F5CDB89-428A-4ABE-9B69-78AD08455F76}"/>
                </a:ext>
              </a:extLst>
            </p:cNvPr>
            <p:cNvSpPr txBox="1"/>
            <p:nvPr/>
          </p:nvSpPr>
          <p:spPr>
            <a:xfrm>
              <a:off x="2595900" y="5940802"/>
              <a:ext cx="15263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Original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6FC2F5-2B9F-4D1D-9DFC-5484C4BBCAE4}"/>
                </a:ext>
              </a:extLst>
            </p:cNvPr>
            <p:cNvSpPr txBox="1"/>
            <p:nvPr/>
          </p:nvSpPr>
          <p:spPr>
            <a:xfrm>
              <a:off x="7771204" y="5940802"/>
              <a:ext cx="18437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Enhanced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30408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29DA-DB8C-4F20-AC4E-9EDD642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DATA STATS</a:t>
            </a:r>
            <a:br>
              <a:rPr lang="en-US" dirty="0"/>
            </a:br>
            <a:r>
              <a:rPr lang="en-US" dirty="0"/>
              <a:t>SOY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B5C5-1394-49E1-A0FC-BA9406745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034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29DA-DB8C-4F20-AC4E-9EDD642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CORN – DAY0 - Overall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B5C5-1394-49E1-A0FC-BA9406745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4376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48E9EB1-2564-43C7-A03E-4665347837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586971"/>
              </p:ext>
            </p:extLst>
          </p:nvPr>
        </p:nvGraphicFramePr>
        <p:xfrm>
          <a:off x="545284" y="1484851"/>
          <a:ext cx="11090246" cy="3162651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1472658">
                  <a:extLst>
                    <a:ext uri="{9D8B030D-6E8A-4147-A177-3AD203B41FA5}">
                      <a16:colId xmlns:a16="http://schemas.microsoft.com/office/drawing/2014/main" val="332332816"/>
                    </a:ext>
                  </a:extLst>
                </a:gridCol>
                <a:gridCol w="1223437">
                  <a:extLst>
                    <a:ext uri="{9D8B030D-6E8A-4147-A177-3AD203B41FA5}">
                      <a16:colId xmlns:a16="http://schemas.microsoft.com/office/drawing/2014/main" val="1128254731"/>
                    </a:ext>
                  </a:extLst>
                </a:gridCol>
                <a:gridCol w="1132813">
                  <a:extLst>
                    <a:ext uri="{9D8B030D-6E8A-4147-A177-3AD203B41FA5}">
                      <a16:colId xmlns:a16="http://schemas.microsoft.com/office/drawing/2014/main" val="1425080287"/>
                    </a:ext>
                  </a:extLst>
                </a:gridCol>
                <a:gridCol w="543751">
                  <a:extLst>
                    <a:ext uri="{9D8B030D-6E8A-4147-A177-3AD203B41FA5}">
                      <a16:colId xmlns:a16="http://schemas.microsoft.com/office/drawing/2014/main" val="1295324969"/>
                    </a:ext>
                  </a:extLst>
                </a:gridCol>
                <a:gridCol w="1614261">
                  <a:extLst>
                    <a:ext uri="{9D8B030D-6E8A-4147-A177-3AD203B41FA5}">
                      <a16:colId xmlns:a16="http://schemas.microsoft.com/office/drawing/2014/main" val="3882149962"/>
                    </a:ext>
                  </a:extLst>
                </a:gridCol>
                <a:gridCol w="3013286">
                  <a:extLst>
                    <a:ext uri="{9D8B030D-6E8A-4147-A177-3AD203B41FA5}">
                      <a16:colId xmlns:a16="http://schemas.microsoft.com/office/drawing/2014/main" val="1603926672"/>
                    </a:ext>
                  </a:extLst>
                </a:gridCol>
                <a:gridCol w="2090040">
                  <a:extLst>
                    <a:ext uri="{9D8B030D-6E8A-4147-A177-3AD203B41FA5}">
                      <a16:colId xmlns:a16="http://schemas.microsoft.com/office/drawing/2014/main" val="1790060137"/>
                    </a:ext>
                  </a:extLst>
                </a:gridCol>
              </a:tblGrid>
              <a:tr h="105421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Plot Number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Treatment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Soy Stage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Size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Manual Count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Number of Training Images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Number of Weeds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5849901"/>
                  </a:ext>
                </a:extLst>
              </a:tr>
              <a:tr h="10542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301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V2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894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530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1689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3168473"/>
                  </a:ext>
                </a:extLst>
              </a:tr>
              <a:tr h="10542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308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V2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187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87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939027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01999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F1D51E-12A1-472C-ABBF-3C8C79E79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9" y="746619"/>
            <a:ext cx="5194183" cy="5194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52B675-91EE-41B4-B944-CAE4883280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46620"/>
            <a:ext cx="5194183" cy="519418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5226D7C-6C25-4EB0-9E3D-EA0D8426B54B}"/>
              </a:ext>
            </a:extLst>
          </p:cNvPr>
          <p:cNvGrpSpPr/>
          <p:nvPr/>
        </p:nvGrpSpPr>
        <p:grpSpPr>
          <a:xfrm>
            <a:off x="2595900" y="5940802"/>
            <a:ext cx="7019078" cy="584775"/>
            <a:chOff x="2595900" y="5940802"/>
            <a:chExt cx="7019078" cy="5847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00AD9FF-EEC0-45CD-BE15-E453AC0161EA}"/>
                </a:ext>
              </a:extLst>
            </p:cNvPr>
            <p:cNvSpPr txBox="1"/>
            <p:nvPr/>
          </p:nvSpPr>
          <p:spPr>
            <a:xfrm>
              <a:off x="2595900" y="5940802"/>
              <a:ext cx="15263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Original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67D9E27-1001-48FE-895C-8E448DAA0168}"/>
                </a:ext>
              </a:extLst>
            </p:cNvPr>
            <p:cNvSpPr txBox="1"/>
            <p:nvPr/>
          </p:nvSpPr>
          <p:spPr>
            <a:xfrm>
              <a:off x="7771204" y="5940802"/>
              <a:ext cx="18437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Enhanced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50750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51F285-DE3E-4651-921F-E83EB0F1AF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03" b="16183"/>
          <a:stretch/>
        </p:blipFill>
        <p:spPr>
          <a:xfrm>
            <a:off x="6096000" y="463773"/>
            <a:ext cx="5890471" cy="6063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3F827C-0419-41CD-85D5-BE669B134A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72102"/>
            <a:ext cx="5855515" cy="58555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43EC1B-DAE6-47A4-9619-08B63B800ABC}"/>
              </a:ext>
            </a:extLst>
          </p:cNvPr>
          <p:cNvSpPr txBox="1"/>
          <p:nvPr/>
        </p:nvSpPr>
        <p:spPr>
          <a:xfrm>
            <a:off x="1210428" y="148883"/>
            <a:ext cx="3434659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dirty="0">
                <a:ln/>
                <a:solidFill>
                  <a:schemeClr val="accent4"/>
                </a:solidFill>
              </a:rPr>
              <a:t>19 Weed instances</a:t>
            </a:r>
          </a:p>
        </p:txBody>
      </p:sp>
    </p:spTree>
    <p:extLst>
      <p:ext uri="{BB962C8B-B14F-4D97-AF65-F5344CB8AC3E}">
        <p14:creationId xmlns:p14="http://schemas.microsoft.com/office/powerpoint/2010/main" val="447483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E20123-30BB-497D-8FEB-F8AF170A5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613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29DA-DB8C-4F20-AC4E-9EDD642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CORN – DAY5 - Overall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B5C5-1394-49E1-A0FC-BA9406745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406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C93C68E-D5A4-4182-8340-115AEA0A9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572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29DA-DB8C-4F20-AC4E-9EDD6420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SOY – DAY0 - Overall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B5C5-1394-49E1-A0FC-BA9406745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053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D18892D-8534-41BC-80F2-9E36E949B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54979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107</TotalTime>
  <Words>443</Words>
  <Application>Microsoft Office PowerPoint</Application>
  <PresentationFormat>Widescreen</PresentationFormat>
  <Paragraphs>202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Arial</vt:lpstr>
      <vt:lpstr>Calibri</vt:lpstr>
      <vt:lpstr>Calibri Light</vt:lpstr>
      <vt:lpstr>Retrospect</vt:lpstr>
      <vt:lpstr> Weed Count Overview ACRES – Summer 2022</vt:lpstr>
      <vt:lpstr>Overview</vt:lpstr>
      <vt:lpstr>Objectives</vt:lpstr>
      <vt:lpstr>CORN – DAY0 - Overall</vt:lpstr>
      <vt:lpstr>PowerPoint Presentation</vt:lpstr>
      <vt:lpstr>CORN – DAY5 - Overall</vt:lpstr>
      <vt:lpstr>PowerPoint Presentation</vt:lpstr>
      <vt:lpstr>SOY – DAY0 - Overall</vt:lpstr>
      <vt:lpstr>PowerPoint Presentation</vt:lpstr>
      <vt:lpstr>CORN – DAY0 - SIZE</vt:lpstr>
      <vt:lpstr>PowerPoint Presentation</vt:lpstr>
      <vt:lpstr>PowerPoint Presentation</vt:lpstr>
      <vt:lpstr>SOY – DAY0 - SIZE</vt:lpstr>
      <vt:lpstr>PowerPoint Presentation</vt:lpstr>
      <vt:lpstr>PowerPoint Presentation</vt:lpstr>
      <vt:lpstr>PowerPoint Presentation</vt:lpstr>
      <vt:lpstr>CORN – DAY0 – GROWTH STAGE</vt:lpstr>
      <vt:lpstr>PowerPoint Presentation</vt:lpstr>
      <vt:lpstr>PowerPoint Presentation</vt:lpstr>
      <vt:lpstr>SOY – DAY0 – GROWTH STAGE</vt:lpstr>
      <vt:lpstr>PowerPoint Presentation</vt:lpstr>
      <vt:lpstr>PowerPoint Presentation</vt:lpstr>
      <vt:lpstr>Detection Images</vt:lpstr>
      <vt:lpstr>In-row weed detection</vt:lpstr>
      <vt:lpstr>Detection in varying weed size </vt:lpstr>
      <vt:lpstr>High Density Areas in Soy</vt:lpstr>
      <vt:lpstr>High Density Areas in Corn</vt:lpstr>
      <vt:lpstr>False Positives and Negatives</vt:lpstr>
      <vt:lpstr>PowerPoint Presentation</vt:lpstr>
      <vt:lpstr>PowerPoint Presentation</vt:lpstr>
      <vt:lpstr>PowerPoint Presentation</vt:lpstr>
      <vt:lpstr>Training Process</vt:lpstr>
      <vt:lpstr>Training Data </vt:lpstr>
      <vt:lpstr>PowerPoint Presentation</vt:lpstr>
      <vt:lpstr>Other Observations</vt:lpstr>
      <vt:lpstr>Thank You</vt:lpstr>
      <vt:lpstr>PowerPoint Presentation</vt:lpstr>
      <vt:lpstr>PowerPoint Presentation</vt:lpstr>
      <vt:lpstr>TRAINING DATA STATS SOY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Aggarwal, Varun</dc:creator>
  <cp:lastModifiedBy>Aggarwal, Varun</cp:lastModifiedBy>
  <cp:revision>13</cp:revision>
  <dcterms:created xsi:type="dcterms:W3CDTF">2022-11-01T16:48:01Z</dcterms:created>
  <dcterms:modified xsi:type="dcterms:W3CDTF">2022-11-08T23:52:18Z</dcterms:modified>
</cp:coreProperties>
</file>

<file path=docProps/thumbnail.jpeg>
</file>